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4493" r:id="rId1"/>
  </p:sldMasterIdLst>
  <p:sldIdLst>
    <p:sldId id="256" r:id="rId2"/>
    <p:sldId id="257" r:id="rId3"/>
    <p:sldId id="258" r:id="rId4"/>
    <p:sldId id="259" r:id="rId5"/>
    <p:sldId id="261" r:id="rId6"/>
    <p:sldId id="266" r:id="rId7"/>
    <p:sldId id="262" r:id="rId8"/>
    <p:sldId id="263" r:id="rId9"/>
    <p:sldId id="265" r:id="rId10"/>
    <p:sldId id="267" r:id="rId11"/>
    <p:sldId id="269" r:id="rId12"/>
    <p:sldId id="271" r:id="rId13"/>
    <p:sldId id="272" r:id="rId14"/>
    <p:sldId id="273" r:id="rId15"/>
    <p:sldId id="274" r:id="rId16"/>
    <p:sldId id="275" r:id="rId17"/>
    <p:sldId id="276" r:id="rId18"/>
    <p:sldId id="277" r:id="rId19"/>
    <p:sldId id="278" r:id="rId20"/>
    <p:sldId id="279" r:id="rId21"/>
    <p:sldId id="280" r:id="rId22"/>
    <p:sldId id="281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547" autoAdjust="0"/>
    <p:restoredTop sz="94660"/>
  </p:normalViewPr>
  <p:slideViewPr>
    <p:cSldViewPr snapToGrid="0">
      <p:cViewPr varScale="1">
        <p:scale>
          <a:sx n="69" d="100"/>
          <a:sy n="69" d="100"/>
        </p:scale>
        <p:origin x="50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blipFill dpi="0" rotWithShape="1">
            <a:blip r:embed="rId2">
              <a:alphaModFix amt="40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133350" ty="330200" sx="85000" sy="85000" flip="xy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2">
                    <a:lumMod val="7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B61BEF0D-F0BB-DE4B-95CE-6DB70DBA9567}" type="datetimeFigureOut">
              <a:rPr lang="en-US" smtClean="0"/>
              <a:pPr/>
              <a:t>11/19/2019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4604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92579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21873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 hasá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11/19/2019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74213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68735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zakaszfejléc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1784" y="0"/>
            <a:ext cx="12192000" cy="6858000"/>
          </a:xfrm>
          <a:prstGeom prst="rect">
            <a:avLst/>
          </a:prstGeom>
          <a:blipFill dpi="0" rotWithShape="1">
            <a:blip r:embed="rId2">
              <a:alphaModFix amt="40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133350" ty="330200" sx="85000" sy="85000" flip="xy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2">
                  <a:lumMod val="5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2">
                  <a:lumMod val="5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2">
                  <a:lumMod val="5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600">
                <a:solidFill>
                  <a:schemeClr val="tx2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B61BEF0D-F0BB-DE4B-95CE-6DB70DBA9567}" type="datetimeFigureOut">
              <a:rPr lang="en-US" smtClean="0"/>
              <a:pPr/>
              <a:t>11/19/2019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2080"/>
            <a:ext cx="2112264" cy="228600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83089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44878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11/19/2019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94310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11/19/2019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57345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11/19/2019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13290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11/19/2019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56032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3683785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B61BEF0D-F0BB-DE4B-95CE-6DB70DBA9567}" type="datetimeFigureOut">
              <a:rPr lang="en-US" smtClean="0"/>
              <a:pPr/>
              <a:t>11/19/2019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56032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9064562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89464" y="6214535"/>
            <a:ext cx="274320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11/19/2019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214535"/>
            <a:ext cx="521208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48535" y="6214535"/>
            <a:ext cx="146304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</p:spTree>
    <p:extLst>
      <p:ext uri="{BB962C8B-B14F-4D97-AF65-F5344CB8AC3E}">
        <p14:creationId xmlns:p14="http://schemas.microsoft.com/office/powerpoint/2010/main" val="8941417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94" r:id="rId1"/>
    <p:sldLayoutId id="2147484495" r:id="rId2"/>
    <p:sldLayoutId id="2147484496" r:id="rId3"/>
    <p:sldLayoutId id="2147484497" r:id="rId4"/>
    <p:sldLayoutId id="2147484498" r:id="rId5"/>
    <p:sldLayoutId id="2147484499" r:id="rId6"/>
    <p:sldLayoutId id="2147484500" r:id="rId7"/>
    <p:sldLayoutId id="2147484501" r:id="rId8"/>
    <p:sldLayoutId id="2147484502" r:id="rId9"/>
    <p:sldLayoutId id="2147484503" r:id="rId10"/>
    <p:sldLayoutId id="2147484504" r:id="rId11"/>
    <p:sldLayoutId id="214748450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ribd.com/document/336100421/Oroszlany-Peter-A-tanulas-tanitasa-tanari-kezikonyv-pdf" TargetMode="External"/><Relationship Id="rId2" Type="http://schemas.openxmlformats.org/officeDocument/2006/relationships/hyperlink" Target="https://szilady.net/diakelet/letoltheto-anyagok?download=40:tanulas-modszertana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eletharmonia.hu/sites/default/files/Tanul&#225;si%20m&#243;dszerek.pdf" TargetMode="Externa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54F8CD2-257F-4236-837A-690141FBC0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5197" y="1018573"/>
            <a:ext cx="10007603" cy="2791426"/>
          </a:xfrm>
        </p:spPr>
        <p:txBody>
          <a:bodyPr>
            <a:normAutofit fontScale="90000"/>
          </a:bodyPr>
          <a:lstStyle/>
          <a:p>
            <a:r>
              <a:rPr lang="hu-HU" dirty="0"/>
              <a:t>Tanulásmódszertan</a:t>
            </a:r>
            <a:br>
              <a:rPr lang="hu-HU" dirty="0"/>
            </a:br>
            <a:endParaRPr lang="hu-HU" dirty="0"/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292D2C4D-C904-4F5F-8010-9CD1035D80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65198" y="3553428"/>
            <a:ext cx="7843136" cy="1967696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hu-HU" sz="3200" b="1" dirty="0">
                <a:solidFill>
                  <a:schemeClr val="tx1"/>
                </a:solidFill>
              </a:rPr>
              <a:t>Hogyan legyen könnyebb a tanulás?</a:t>
            </a:r>
          </a:p>
          <a:p>
            <a:pPr>
              <a:lnSpc>
                <a:spcPct val="110000"/>
              </a:lnSpc>
            </a:pPr>
            <a:endParaRPr lang="hu-HU" sz="2000" dirty="0">
              <a:solidFill>
                <a:schemeClr val="tx1"/>
              </a:solidFill>
            </a:endParaRPr>
          </a:p>
          <a:p>
            <a:pPr>
              <a:lnSpc>
                <a:spcPct val="110000"/>
              </a:lnSpc>
            </a:pPr>
            <a:r>
              <a:rPr lang="hu-HU" sz="2000" dirty="0">
                <a:solidFill>
                  <a:schemeClr val="tx1"/>
                </a:solidFill>
              </a:rPr>
              <a:t>Összeállította: Tarnócziné </a:t>
            </a:r>
            <a:r>
              <a:rPr lang="hu-HU" sz="2000" dirty="0" err="1">
                <a:solidFill>
                  <a:schemeClr val="tx1"/>
                </a:solidFill>
              </a:rPr>
              <a:t>Csahóczi</a:t>
            </a:r>
            <a:r>
              <a:rPr lang="hu-HU" sz="2000" dirty="0">
                <a:solidFill>
                  <a:schemeClr val="tx1"/>
                </a:solidFill>
              </a:rPr>
              <a:t> Tímea</a:t>
            </a:r>
          </a:p>
        </p:txBody>
      </p:sp>
    </p:spTree>
    <p:extLst>
      <p:ext uri="{BB962C8B-B14F-4D97-AF65-F5344CB8AC3E}">
        <p14:creationId xmlns:p14="http://schemas.microsoft.com/office/powerpoint/2010/main" val="40989075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9B28004-1D80-4EC7-B92B-32A8DE8A7F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7164" y="764373"/>
            <a:ext cx="7638472" cy="1045954"/>
          </a:xfrm>
        </p:spPr>
        <p:txBody>
          <a:bodyPr>
            <a:normAutofit/>
          </a:bodyPr>
          <a:lstStyle/>
          <a:p>
            <a:pPr algn="l"/>
            <a:r>
              <a:rPr lang="hu-HU" b="1" dirty="0"/>
              <a:t>Vizuális memória fejlesztése</a:t>
            </a:r>
          </a:p>
        </p:txBody>
      </p:sp>
      <p:pic>
        <p:nvPicPr>
          <p:cNvPr id="6" name="Tartalom helye 5" descr="A képen beltéri, fénykép, díszített, fedett látható&#10;&#10;A leírás nagyon megbízható">
            <a:extLst>
              <a:ext uri="{FF2B5EF4-FFF2-40B4-BE49-F238E27FC236}">
                <a16:creationId xmlns:a16="http://schemas.microsoft.com/office/drawing/2014/main" id="{B019B2B6-DFCD-4B95-8EFE-65DE1283FEE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35008" y="1990846"/>
            <a:ext cx="5801276" cy="4102781"/>
          </a:xfrm>
        </p:spPr>
      </p:pic>
      <p:pic>
        <p:nvPicPr>
          <p:cNvPr id="8" name="Tartalom helye 5">
            <a:extLst>
              <a:ext uri="{FF2B5EF4-FFF2-40B4-BE49-F238E27FC236}">
                <a16:creationId xmlns:a16="http://schemas.microsoft.com/office/drawing/2014/main" id="{7A43CCE0-3AB6-4CAE-A06C-367FC9904EF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527202" y="2151222"/>
            <a:ext cx="5029790" cy="3782027"/>
          </a:xfrm>
        </p:spPr>
      </p:pic>
    </p:spTree>
    <p:extLst>
      <p:ext uri="{BB962C8B-B14F-4D97-AF65-F5344CB8AC3E}">
        <p14:creationId xmlns:p14="http://schemas.microsoft.com/office/powerpoint/2010/main" val="38813484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D6AE2CE-0A8F-4565-8CBE-35272E4BA6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hu-HU" b="1" dirty="0"/>
              <a:t>Vizuális memória fejlesztése</a:t>
            </a:r>
          </a:p>
        </p:txBody>
      </p:sp>
      <p:pic>
        <p:nvPicPr>
          <p:cNvPr id="6" name="Tartalom helye 5">
            <a:extLst>
              <a:ext uri="{FF2B5EF4-FFF2-40B4-BE49-F238E27FC236}">
                <a16:creationId xmlns:a16="http://schemas.microsoft.com/office/drawing/2014/main" id="{D5D6AE0C-64EE-4054-B7DE-41E0899FCC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47371" y="1633867"/>
            <a:ext cx="6215605" cy="4660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4833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BA86889-BFEA-4844-888C-7FEE93A0BC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6582" y="755136"/>
            <a:ext cx="9411853" cy="694973"/>
          </a:xfrm>
        </p:spPr>
        <p:txBody>
          <a:bodyPr>
            <a:normAutofit/>
          </a:bodyPr>
          <a:lstStyle/>
          <a:p>
            <a:r>
              <a:rPr lang="hu-HU" sz="3200" b="1" dirty="0"/>
              <a:t>A hatékony tanulást segítő tanácsok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03161C09-8CA1-4DA4-B1AC-8507CE3AE9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5564" y="1339274"/>
            <a:ext cx="11397672" cy="5255490"/>
          </a:xfrm>
        </p:spPr>
        <p:txBody>
          <a:bodyPr>
            <a:normAutofit/>
          </a:bodyPr>
          <a:lstStyle/>
          <a:p>
            <a:r>
              <a:rPr lang="hu-HU" b="1" dirty="0"/>
              <a:t>Ne fáraszd </a:t>
            </a:r>
            <a:r>
              <a:rPr lang="hu-HU" dirty="0"/>
              <a:t>túl magad!</a:t>
            </a:r>
          </a:p>
          <a:p>
            <a:r>
              <a:rPr lang="hu-HU" dirty="0"/>
              <a:t>Ne magolj, inkább </a:t>
            </a:r>
            <a:r>
              <a:rPr lang="hu-HU" b="1" dirty="0"/>
              <a:t>értsd meg</a:t>
            </a:r>
            <a:r>
              <a:rPr lang="hu-HU" dirty="0"/>
              <a:t>!</a:t>
            </a:r>
          </a:p>
          <a:p>
            <a:r>
              <a:rPr lang="hu-HU" dirty="0"/>
              <a:t>Amit megértettél, </a:t>
            </a:r>
            <a:r>
              <a:rPr lang="hu-HU" b="1" dirty="0"/>
              <a:t>tanuld</a:t>
            </a:r>
            <a:r>
              <a:rPr lang="hu-HU" dirty="0"/>
              <a:t> is </a:t>
            </a:r>
            <a:r>
              <a:rPr lang="hu-HU" b="1" dirty="0"/>
              <a:t>meg</a:t>
            </a:r>
            <a:r>
              <a:rPr lang="hu-HU" dirty="0"/>
              <a:t>!</a:t>
            </a:r>
          </a:p>
          <a:p>
            <a:r>
              <a:rPr lang="hu-HU" dirty="0"/>
              <a:t>A </a:t>
            </a:r>
            <a:r>
              <a:rPr lang="hu-HU" b="1" dirty="0"/>
              <a:t>lényeget</a:t>
            </a:r>
            <a:r>
              <a:rPr lang="hu-HU" dirty="0"/>
              <a:t> őrizd meg! </a:t>
            </a:r>
          </a:p>
          <a:p>
            <a:r>
              <a:rPr lang="hu-HU" b="1" dirty="0"/>
              <a:t>Kulcsszavak, tételmondatok </a:t>
            </a:r>
            <a:r>
              <a:rPr lang="hu-HU" dirty="0"/>
              <a:t>keresése, kiemelése színnel, aláhúzással.</a:t>
            </a:r>
          </a:p>
          <a:p>
            <a:r>
              <a:rPr lang="hu-HU" b="1" dirty="0"/>
              <a:t>Jegyzetelj, írj vázlatot </a:t>
            </a:r>
            <a:r>
              <a:rPr lang="hu-HU" dirty="0"/>
              <a:t>a kiemelt részek segítségével!</a:t>
            </a:r>
          </a:p>
          <a:p>
            <a:r>
              <a:rPr lang="hu-HU" b="1" dirty="0"/>
              <a:t>Figyelj</a:t>
            </a:r>
            <a:r>
              <a:rPr lang="hu-HU" dirty="0"/>
              <a:t> jól a tanórán!</a:t>
            </a:r>
          </a:p>
          <a:p>
            <a:r>
              <a:rPr lang="hu-HU" b="1" dirty="0"/>
              <a:t>Készíts ábrákat</a:t>
            </a:r>
            <a:r>
              <a:rPr lang="hu-HU" dirty="0"/>
              <a:t>, tanulást segítő táblázatokat, gondolattérképet!</a:t>
            </a:r>
          </a:p>
          <a:p>
            <a:r>
              <a:rPr lang="hu-HU" b="1" dirty="0"/>
              <a:t>Ismételj</a:t>
            </a:r>
            <a:r>
              <a:rPr lang="hu-HU" dirty="0"/>
              <a:t>!</a:t>
            </a:r>
          </a:p>
          <a:p>
            <a:r>
              <a:rPr lang="hu-HU" dirty="0"/>
              <a:t>Minimum </a:t>
            </a:r>
            <a:r>
              <a:rPr lang="hu-HU" b="1" dirty="0"/>
              <a:t>háromszor olvasd </a:t>
            </a:r>
            <a:r>
              <a:rPr lang="hu-HU" dirty="0"/>
              <a:t>el a tananyagot!</a:t>
            </a:r>
          </a:p>
          <a:p>
            <a:r>
              <a:rPr lang="hu-HU" dirty="0"/>
              <a:t>Ne feledkezz meg a </a:t>
            </a:r>
            <a:r>
              <a:rPr lang="hu-HU" b="1" dirty="0"/>
              <a:t>próbafelmondás</a:t>
            </a:r>
            <a:r>
              <a:rPr lang="hu-HU" dirty="0"/>
              <a:t>ról!</a:t>
            </a:r>
          </a:p>
          <a:p>
            <a:r>
              <a:rPr lang="hu-HU" dirty="0"/>
              <a:t>Ha szükséges, ne csak a tankönyvből tanulj! – </a:t>
            </a:r>
            <a:r>
              <a:rPr lang="hu-HU" b="1" dirty="0"/>
              <a:t>Kutakodj,</a:t>
            </a:r>
            <a:r>
              <a:rPr lang="hu-HU" dirty="0"/>
              <a:t> olvass utána!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2187580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87A814B-3DF7-4EA2-AE7F-099B143AA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4764" y="355601"/>
            <a:ext cx="7832435" cy="817418"/>
          </a:xfrm>
        </p:spPr>
        <p:txBody>
          <a:bodyPr>
            <a:normAutofit/>
          </a:bodyPr>
          <a:lstStyle/>
          <a:p>
            <a:pPr algn="ctr"/>
            <a:r>
              <a:rPr lang="hu-HU" sz="2800" b="1" dirty="0"/>
              <a:t>  Tanulást segítő módszerek, eszközök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7E2220A4-D01F-417E-8CBB-8A10ED36BF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0981" y="1071418"/>
            <a:ext cx="11471563" cy="5430982"/>
          </a:xfrm>
        </p:spPr>
        <p:txBody>
          <a:bodyPr>
            <a:normAutofit/>
          </a:bodyPr>
          <a:lstStyle/>
          <a:p>
            <a:r>
              <a:rPr lang="hu-HU" sz="2000" dirty="0"/>
              <a:t>Memorizálást segítő </a:t>
            </a:r>
            <a:r>
              <a:rPr lang="hu-HU" sz="2000" b="1" dirty="0"/>
              <a:t>eszközök </a:t>
            </a:r>
            <a:r>
              <a:rPr lang="hu-HU" sz="2000" dirty="0"/>
              <a:t>készítése – Pl.:  kincstár, lapozó, dominó</a:t>
            </a:r>
          </a:p>
          <a:p>
            <a:r>
              <a:rPr lang="hu-HU" sz="2000" b="1" dirty="0"/>
              <a:t>Mnemotechnikák</a:t>
            </a:r>
            <a:r>
              <a:rPr lang="hu-HU" sz="2000" dirty="0"/>
              <a:t> alkalmazása: lánc módszer, kampós módszer, csoportosítás módszere, mozaikszó módszere (Pl.: DEKA)</a:t>
            </a:r>
          </a:p>
          <a:p>
            <a:r>
              <a:rPr lang="hu-HU" sz="2000" b="1" dirty="0"/>
              <a:t>Vázlatkészítés</a:t>
            </a:r>
            <a:r>
              <a:rPr lang="hu-HU" sz="2000" dirty="0"/>
              <a:t> változatos módokon:</a:t>
            </a:r>
          </a:p>
          <a:p>
            <a:pPr marL="0" indent="0">
              <a:buNone/>
            </a:pPr>
            <a:r>
              <a:rPr lang="hu-HU" sz="2000" dirty="0"/>
              <a:t>                    - Lineáris vázlat</a:t>
            </a:r>
          </a:p>
          <a:p>
            <a:pPr marL="0" indent="0">
              <a:buNone/>
            </a:pPr>
            <a:r>
              <a:rPr lang="hu-HU" sz="2000" dirty="0"/>
              <a:t>                    - Folyamatábra</a:t>
            </a:r>
          </a:p>
          <a:p>
            <a:pPr marL="0" indent="0">
              <a:buNone/>
            </a:pPr>
            <a:r>
              <a:rPr lang="hu-HU" sz="2000" dirty="0"/>
              <a:t>                    - Időszalag, számegyenes</a:t>
            </a:r>
          </a:p>
          <a:p>
            <a:pPr marL="0" indent="0">
              <a:buNone/>
            </a:pPr>
            <a:r>
              <a:rPr lang="hu-HU" sz="2000" dirty="0"/>
              <a:t>                    - Diagram ( kör, oszlop)</a:t>
            </a:r>
          </a:p>
          <a:p>
            <a:pPr marL="0" indent="0">
              <a:buNone/>
            </a:pPr>
            <a:r>
              <a:rPr lang="hu-HU" sz="2000" dirty="0"/>
              <a:t>                    - Szóháló</a:t>
            </a:r>
          </a:p>
          <a:p>
            <a:pPr marL="0" indent="0">
              <a:buNone/>
            </a:pPr>
            <a:r>
              <a:rPr lang="hu-HU" sz="2000" dirty="0"/>
              <a:t>                    - Fa-struktúra</a:t>
            </a:r>
          </a:p>
          <a:p>
            <a:pPr marL="0" indent="0">
              <a:buNone/>
            </a:pPr>
            <a:r>
              <a:rPr lang="hu-HU" sz="2000" dirty="0"/>
              <a:t>                    - Tanulási táblázat</a:t>
            </a:r>
          </a:p>
          <a:p>
            <a:pPr marL="0" indent="0">
              <a:buNone/>
            </a:pPr>
            <a:r>
              <a:rPr lang="hu-HU" sz="2000" dirty="0"/>
              <a:t>                    - Koncentrikus körök</a:t>
            </a:r>
          </a:p>
          <a:p>
            <a:pPr marL="0" indent="0">
              <a:buNone/>
            </a:pPr>
            <a:r>
              <a:rPr lang="hu-HU" sz="2000" dirty="0"/>
              <a:t>                    - Gondolattérkép- asszociációs háló</a:t>
            </a:r>
          </a:p>
        </p:txBody>
      </p:sp>
    </p:spTree>
    <p:extLst>
      <p:ext uri="{BB962C8B-B14F-4D97-AF65-F5344CB8AC3E}">
        <p14:creationId xmlns:p14="http://schemas.microsoft.com/office/powerpoint/2010/main" val="11360533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3E86908-9A98-40CA-B67D-1BFB9677E4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600" y="378691"/>
            <a:ext cx="8853054" cy="849745"/>
          </a:xfrm>
        </p:spPr>
        <p:txBody>
          <a:bodyPr>
            <a:normAutofit/>
          </a:bodyPr>
          <a:lstStyle/>
          <a:p>
            <a:pPr algn="l"/>
            <a:r>
              <a:rPr lang="hu-HU" sz="3200" b="1" dirty="0"/>
              <a:t>           </a:t>
            </a:r>
            <a:r>
              <a:rPr lang="hu-HU" sz="2900" b="1" dirty="0"/>
              <a:t>Tanulást segítő módszerek, eszközök  </a:t>
            </a:r>
            <a:endParaRPr lang="hu-HU" sz="2900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86A05EA6-34E3-40A4-8CCC-4FB9EB01A9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023" y="1366982"/>
            <a:ext cx="11898774" cy="6260734"/>
          </a:xfrm>
        </p:spPr>
        <p:txBody>
          <a:bodyPr/>
          <a:lstStyle/>
          <a:p>
            <a:pPr marL="0" indent="0">
              <a:buNone/>
            </a:pPr>
            <a:r>
              <a:rPr lang="hu-HU" sz="2800" b="1" dirty="0"/>
              <a:t>Dominó:                                             Kincstár:</a:t>
            </a:r>
          </a:p>
          <a:p>
            <a:pPr marL="0" indent="0">
              <a:buNone/>
            </a:pPr>
            <a:endParaRPr lang="hu-HU" sz="2800" b="1" dirty="0"/>
          </a:p>
          <a:p>
            <a:endParaRPr lang="hu-HU" dirty="0"/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CD554365-3EA5-4CE1-BF59-EE8B8A0A59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025" y="1829820"/>
            <a:ext cx="5514772" cy="4497331"/>
          </a:xfrm>
          <a:prstGeom prst="rect">
            <a:avLst/>
          </a:prstGeom>
        </p:spPr>
      </p:pic>
      <p:pic>
        <p:nvPicPr>
          <p:cNvPr id="6" name="Kép 5" descr="A képen képernyőkép látható&#10;&#10;A leírás teljesen megbízható">
            <a:extLst>
              <a:ext uri="{FF2B5EF4-FFF2-40B4-BE49-F238E27FC236}">
                <a16:creationId xmlns:a16="http://schemas.microsoft.com/office/drawing/2014/main" id="{655118E0-A581-4138-B860-047908AA86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2351" y="1860701"/>
            <a:ext cx="5514772" cy="4618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5965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553ACF4-87DC-4D6B-8DFB-AD4671BEA0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599" y="300943"/>
            <a:ext cx="9003175" cy="925974"/>
          </a:xfrm>
        </p:spPr>
        <p:txBody>
          <a:bodyPr>
            <a:normAutofit/>
          </a:bodyPr>
          <a:lstStyle/>
          <a:p>
            <a:pPr algn="l"/>
            <a:r>
              <a:rPr lang="hu-HU" sz="3200" b="1" dirty="0"/>
              <a:t>             Tanulást segítő módszerek, eszközök</a:t>
            </a:r>
            <a:endParaRPr lang="hu-HU" sz="3200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2ECBD22D-FBCA-46E7-B5E4-AC1563FF9A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5195" y="1331090"/>
            <a:ext cx="11713579" cy="5382226"/>
          </a:xfrm>
        </p:spPr>
        <p:txBody>
          <a:bodyPr/>
          <a:lstStyle/>
          <a:p>
            <a:pPr marL="0" indent="0">
              <a:buNone/>
            </a:pPr>
            <a:r>
              <a:rPr lang="hu-HU" sz="2800" b="1" dirty="0"/>
              <a:t>       Lapozó:</a:t>
            </a:r>
          </a:p>
          <a:p>
            <a:endParaRPr lang="hu-HU" dirty="0"/>
          </a:p>
        </p:txBody>
      </p:sp>
      <p:pic>
        <p:nvPicPr>
          <p:cNvPr id="4" name="Picture 4" descr="C:\Documents and Settings\Felhasznalo\Dokumentumok\Tan.módszert\34.Nyúl\Nyúl;képek\Nyúl (68).JPG">
            <a:extLst>
              <a:ext uri="{FF2B5EF4-FFF2-40B4-BE49-F238E27FC236}">
                <a16:creationId xmlns:a16="http://schemas.microsoft.com/office/drawing/2014/main" id="{D130485B-A8C1-4777-B8BB-10E1266E42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40"/>
          <a:stretch>
            <a:fillRect/>
          </a:stretch>
        </p:blipFill>
        <p:spPr bwMode="auto">
          <a:xfrm>
            <a:off x="3499414" y="1331091"/>
            <a:ext cx="3156029" cy="4946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C:\Documents and Settings\Felhasznalo\Dokumentumok\Tan.módszert\34.Nyúl\Nyúl;képek\Nyúl (69).JPG">
            <a:extLst>
              <a:ext uri="{FF2B5EF4-FFF2-40B4-BE49-F238E27FC236}">
                <a16:creationId xmlns:a16="http://schemas.microsoft.com/office/drawing/2014/main" id="{A3BB7845-1E6C-48E9-8C38-E73D3AC56D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6" t="2817" b="2817"/>
          <a:stretch>
            <a:fillRect/>
          </a:stretch>
        </p:blipFill>
        <p:spPr bwMode="auto">
          <a:xfrm>
            <a:off x="8019628" y="1331091"/>
            <a:ext cx="3284847" cy="4946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59638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DCB1A42-E891-4874-82B6-DC2C53363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9636" y="434109"/>
            <a:ext cx="7416800" cy="692727"/>
          </a:xfrm>
        </p:spPr>
        <p:txBody>
          <a:bodyPr>
            <a:normAutofit/>
          </a:bodyPr>
          <a:lstStyle/>
          <a:p>
            <a:pPr algn="l"/>
            <a:r>
              <a:rPr lang="hu-HU" sz="3600" b="1" dirty="0"/>
              <a:t>Vázlatkészítési módszerek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B23459EA-382B-475F-A2B2-D968CF3DBC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3964" y="1348510"/>
            <a:ext cx="11850254" cy="5357090"/>
          </a:xfrm>
        </p:spPr>
        <p:txBody>
          <a:bodyPr/>
          <a:lstStyle/>
          <a:p>
            <a:pPr marL="0" indent="0">
              <a:buNone/>
            </a:pPr>
            <a:r>
              <a:rPr lang="hu-HU" sz="2800" b="1" dirty="0"/>
              <a:t>Tanulási táblázat:                           Koncentrikus körök:</a:t>
            </a:r>
          </a:p>
          <a:p>
            <a:pPr marL="0" indent="0">
              <a:buNone/>
            </a:pPr>
            <a:endParaRPr lang="hu-HU" sz="2800" b="1" dirty="0"/>
          </a:p>
          <a:p>
            <a:endParaRPr lang="hu-HU" dirty="0"/>
          </a:p>
        </p:txBody>
      </p:sp>
      <p:graphicFrame>
        <p:nvGraphicFramePr>
          <p:cNvPr id="4" name="Táblázat 3">
            <a:extLst>
              <a:ext uri="{FF2B5EF4-FFF2-40B4-BE49-F238E27FC236}">
                <a16:creationId xmlns:a16="http://schemas.microsoft.com/office/drawing/2014/main" id="{6D9BBA2A-3F9D-453C-AB4C-6F340078192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14841"/>
              </p:ext>
            </p:extLst>
          </p:nvPr>
        </p:nvGraphicFramePr>
        <p:xfrm>
          <a:off x="509286" y="1773383"/>
          <a:ext cx="5586714" cy="4824186"/>
        </p:xfrm>
        <a:graphic>
          <a:graphicData uri="http://schemas.openxmlformats.org/drawingml/2006/table">
            <a:tbl>
              <a:tblPr firstRow="1" firstCol="1" bandRow="1"/>
              <a:tblGrid>
                <a:gridCol w="1302142">
                  <a:extLst>
                    <a:ext uri="{9D8B030D-6E8A-4147-A177-3AD203B41FA5}">
                      <a16:colId xmlns:a16="http://schemas.microsoft.com/office/drawing/2014/main" val="1191583780"/>
                    </a:ext>
                  </a:extLst>
                </a:gridCol>
                <a:gridCol w="2020073">
                  <a:extLst>
                    <a:ext uri="{9D8B030D-6E8A-4147-A177-3AD203B41FA5}">
                      <a16:colId xmlns:a16="http://schemas.microsoft.com/office/drawing/2014/main" val="335101397"/>
                    </a:ext>
                  </a:extLst>
                </a:gridCol>
                <a:gridCol w="2264499">
                  <a:extLst>
                    <a:ext uri="{9D8B030D-6E8A-4147-A177-3AD203B41FA5}">
                      <a16:colId xmlns:a16="http://schemas.microsoft.com/office/drawing/2014/main" val="3280999643"/>
                    </a:ext>
                  </a:extLst>
                </a:gridCol>
              </a:tblGrid>
              <a:tr h="79150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Csoportosítási</a:t>
                      </a:r>
                      <a:endParaRPr lang="hu-H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szempontok</a:t>
                      </a:r>
                      <a:endParaRPr lang="hu-H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1800" b="1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kutya</a:t>
                      </a:r>
                      <a:endParaRPr lang="hu-H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18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házimacska</a:t>
                      </a:r>
                      <a:endParaRPr lang="hu-H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1633762"/>
                  </a:ext>
                </a:extLst>
              </a:tr>
              <a:tr h="46503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</a:t>
                      </a:r>
                      <a:endParaRPr lang="hu-H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140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farkas</a:t>
                      </a:r>
                      <a:endParaRPr lang="hu-H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140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hu-H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28952452"/>
                  </a:ext>
                </a:extLst>
              </a:tr>
              <a:tr h="46006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</a:t>
                      </a:r>
                      <a:endParaRPr lang="hu-H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140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hu-H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140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 féle</a:t>
                      </a:r>
                      <a:endParaRPr lang="hu-H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52187495"/>
                  </a:ext>
                </a:extLst>
              </a:tr>
              <a:tr h="45509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 BESOROLÁS</a:t>
                      </a:r>
                      <a:endParaRPr lang="hu-H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140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hu-H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140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hu-H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16861270"/>
                  </a:ext>
                </a:extLst>
              </a:tr>
              <a:tr h="4617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4.</a:t>
                      </a:r>
                      <a:endParaRPr lang="hu-H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140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ragadozó</a:t>
                      </a:r>
                      <a:endParaRPr lang="hu-H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14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hu-H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47130405"/>
                  </a:ext>
                </a:extLst>
              </a:tr>
              <a:tr h="46835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</a:t>
                      </a:r>
                      <a:endParaRPr lang="hu-H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140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hu-H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140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ragadozó fogazat</a:t>
                      </a:r>
                      <a:endParaRPr lang="hu-H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97372397"/>
                  </a:ext>
                </a:extLst>
              </a:tr>
              <a:tr h="45177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 MOZGÁSA</a:t>
                      </a:r>
                      <a:endParaRPr lang="hu-H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140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hu-H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98328405"/>
                  </a:ext>
                </a:extLst>
              </a:tr>
              <a:tr h="62488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7.</a:t>
                      </a:r>
                      <a:endParaRPr lang="hu-H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140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nem visszahúzható, kopik</a:t>
                      </a:r>
                      <a:endParaRPr lang="hu-H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65785748"/>
                  </a:ext>
                </a:extLst>
              </a:tr>
              <a:tr h="64574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8.</a:t>
                      </a:r>
                      <a:endParaRPr lang="hu-H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11969711"/>
                  </a:ext>
                </a:extLst>
              </a:tr>
            </a:tbl>
          </a:graphicData>
        </a:graphic>
      </p:graphicFrame>
      <p:pic>
        <p:nvPicPr>
          <p:cNvPr id="6" name="Kép 5">
            <a:extLst>
              <a:ext uri="{FF2B5EF4-FFF2-40B4-BE49-F238E27FC236}">
                <a16:creationId xmlns:a16="http://schemas.microsoft.com/office/drawing/2014/main" id="{DDE32044-537C-416A-9568-9D96E916F9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7674" y="1773382"/>
            <a:ext cx="5476929" cy="5006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6923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48FC81B-6D9E-44EE-A34C-5656033E2F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599" y="378691"/>
            <a:ext cx="9028545" cy="969818"/>
          </a:xfrm>
        </p:spPr>
        <p:txBody>
          <a:bodyPr>
            <a:normAutofit/>
          </a:bodyPr>
          <a:lstStyle/>
          <a:p>
            <a:pPr algn="ctr"/>
            <a:r>
              <a:rPr lang="hu-HU" b="1" dirty="0"/>
              <a:t>Vázlatkészítési módszerek</a:t>
            </a:r>
            <a:endParaRPr lang="hu-HU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C70BE9FF-9F8B-46B1-98EE-CD85206781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2435" y="1514764"/>
            <a:ext cx="11711709" cy="5343236"/>
          </a:xfrm>
        </p:spPr>
        <p:txBody>
          <a:bodyPr>
            <a:normAutofit/>
          </a:bodyPr>
          <a:lstStyle/>
          <a:p>
            <a:r>
              <a:rPr lang="hu-HU" sz="2800" b="1" dirty="0"/>
              <a:t>Gondolattérkép:</a:t>
            </a:r>
          </a:p>
          <a:p>
            <a:pPr marL="0" indent="0">
              <a:buNone/>
            </a:pPr>
            <a:r>
              <a:rPr lang="hu-HU" sz="2400" dirty="0"/>
              <a:t>- Egy témához tartozó ismeretek,</a:t>
            </a:r>
          </a:p>
          <a:p>
            <a:pPr marL="0" indent="0">
              <a:buNone/>
            </a:pPr>
            <a:r>
              <a:rPr lang="hu-HU" sz="2400" b="1" dirty="0"/>
              <a:t>  térben </a:t>
            </a:r>
            <a:r>
              <a:rPr lang="hu-HU" sz="2400" dirty="0"/>
              <a:t>elrendezve.</a:t>
            </a:r>
          </a:p>
          <a:p>
            <a:pPr>
              <a:buFontTx/>
              <a:buChar char="-"/>
            </a:pPr>
            <a:r>
              <a:rPr lang="hu-HU" sz="2400" dirty="0"/>
              <a:t>Vizuális megjelenítés, </a:t>
            </a:r>
            <a:r>
              <a:rPr lang="hu-HU" sz="2400" b="1" dirty="0"/>
              <a:t>színek</a:t>
            </a:r>
          </a:p>
          <a:p>
            <a:pPr marL="0" indent="0">
              <a:buNone/>
            </a:pPr>
            <a:r>
              <a:rPr lang="hu-HU" sz="2400" b="1" dirty="0"/>
              <a:t>  szerepe </a:t>
            </a:r>
            <a:r>
              <a:rPr lang="hu-HU" sz="2400" dirty="0"/>
              <a:t>a memorizálásban.</a:t>
            </a:r>
          </a:p>
          <a:p>
            <a:pPr marL="0" indent="0">
              <a:buNone/>
            </a:pPr>
            <a:r>
              <a:rPr lang="hu-HU" sz="2400" dirty="0"/>
              <a:t>- Rajzolt </a:t>
            </a:r>
            <a:r>
              <a:rPr lang="hu-HU" sz="2400" b="1" dirty="0"/>
              <a:t>ábrák, kulcsszavak </a:t>
            </a:r>
            <a:r>
              <a:rPr lang="hu-HU" sz="2400" dirty="0"/>
              <a:t>a </a:t>
            </a:r>
          </a:p>
          <a:p>
            <a:pPr marL="0" indent="0">
              <a:buNone/>
            </a:pPr>
            <a:r>
              <a:rPr lang="hu-HU" sz="2400" dirty="0"/>
              <a:t>  központi téma (szó) körül=</a:t>
            </a:r>
          </a:p>
          <a:p>
            <a:pPr marL="0" indent="0">
              <a:buNone/>
            </a:pPr>
            <a:r>
              <a:rPr lang="hu-HU" sz="2400" dirty="0"/>
              <a:t>  </a:t>
            </a:r>
            <a:r>
              <a:rPr lang="hu-HU" sz="2400" b="1" dirty="0"/>
              <a:t>főágak.</a:t>
            </a:r>
          </a:p>
          <a:p>
            <a:pPr>
              <a:buFontTx/>
              <a:buChar char="-"/>
            </a:pPr>
            <a:r>
              <a:rPr lang="hu-HU" sz="2400" b="1" dirty="0"/>
              <a:t>Mellékágak:</a:t>
            </a:r>
            <a:r>
              <a:rPr lang="hu-HU" sz="2400" dirty="0"/>
              <a:t> a főágakhoz tartozó,</a:t>
            </a:r>
          </a:p>
          <a:p>
            <a:pPr marL="0" indent="0">
              <a:buNone/>
            </a:pPr>
            <a:r>
              <a:rPr lang="hu-HU" sz="2400" dirty="0"/>
              <a:t>  kevésbé fontos információkkal.</a:t>
            </a:r>
          </a:p>
          <a:p>
            <a:pPr marL="0" indent="0">
              <a:buNone/>
            </a:pPr>
            <a:endParaRPr lang="hu-HU" sz="2400" dirty="0"/>
          </a:p>
        </p:txBody>
      </p:sp>
      <p:pic>
        <p:nvPicPr>
          <p:cNvPr id="5" name="Kép 4" descr="A képen szöveg, térkép látható&#10;&#10;A leírás teljesen megbízható">
            <a:extLst>
              <a:ext uri="{FF2B5EF4-FFF2-40B4-BE49-F238E27FC236}">
                <a16:creationId xmlns:a16="http://schemas.microsoft.com/office/drawing/2014/main" id="{F235BF3D-14A9-45F7-90CD-364ABFC6C9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3721" y="1348509"/>
            <a:ext cx="5941007" cy="4959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1063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5F2909C-F8CF-4F40-B194-049894B236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1934" y="370390"/>
            <a:ext cx="8495818" cy="925975"/>
          </a:xfrm>
        </p:spPr>
        <p:txBody>
          <a:bodyPr/>
          <a:lstStyle/>
          <a:p>
            <a:r>
              <a:rPr lang="hu-HU" b="1" dirty="0"/>
              <a:t>Vázlatkészítési módszerek</a:t>
            </a:r>
            <a:endParaRPr lang="hu-HU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0D14B900-0E22-4865-A5CB-894ED15EB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0471" y="1192192"/>
            <a:ext cx="11794602" cy="5544274"/>
          </a:xfrm>
        </p:spPr>
        <p:txBody>
          <a:bodyPr>
            <a:normAutofit/>
          </a:bodyPr>
          <a:lstStyle/>
          <a:p>
            <a:r>
              <a:rPr lang="hu-HU" sz="2400" b="1" dirty="0"/>
              <a:t>MEMÓRIAVÁZLATOK:</a:t>
            </a:r>
          </a:p>
          <a:p>
            <a:endParaRPr lang="hu-HU" sz="2400" b="1" dirty="0"/>
          </a:p>
        </p:txBody>
      </p:sp>
      <p:pic>
        <p:nvPicPr>
          <p:cNvPr id="5" name="Kép 4" descr="A képen szöveg, rajztábla látható&#10;&#10;A leírás teljesen megbízható">
            <a:extLst>
              <a:ext uri="{FF2B5EF4-FFF2-40B4-BE49-F238E27FC236}">
                <a16:creationId xmlns:a16="http://schemas.microsoft.com/office/drawing/2014/main" id="{72C8EFDD-CD1F-4333-AFFD-2E44E3B8FF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666" y="1643063"/>
            <a:ext cx="3605596" cy="4844547"/>
          </a:xfrm>
          <a:prstGeom prst="rect">
            <a:avLst/>
          </a:prstGeom>
        </p:spPr>
      </p:pic>
      <p:pic>
        <p:nvPicPr>
          <p:cNvPr id="7" name="Kép 6" descr="A képen szöveg, rajztábla látható&#10;&#10;A leírás teljesen megbízható">
            <a:extLst>
              <a:ext uri="{FF2B5EF4-FFF2-40B4-BE49-F238E27FC236}">
                <a16:creationId xmlns:a16="http://schemas.microsoft.com/office/drawing/2014/main" id="{33EA1147-21D1-45D6-8195-50D2909967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1734" y="1192192"/>
            <a:ext cx="4151568" cy="5606360"/>
          </a:xfrm>
          <a:prstGeom prst="rect">
            <a:avLst/>
          </a:prstGeom>
        </p:spPr>
      </p:pic>
      <p:pic>
        <p:nvPicPr>
          <p:cNvPr id="9" name="Kép 8" descr="A képen szöveg, rajztábla látható&#10;&#10;A leírás teljesen megbízható">
            <a:extLst>
              <a:ext uri="{FF2B5EF4-FFF2-40B4-BE49-F238E27FC236}">
                <a16:creationId xmlns:a16="http://schemas.microsoft.com/office/drawing/2014/main" id="{7A834D6A-DA7F-4789-B442-232C67F736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3775" y="1192192"/>
            <a:ext cx="3675720" cy="5295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1379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EA64669-03FC-4841-A7A4-9099EAB901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8800" y="314037"/>
            <a:ext cx="7546109" cy="1015999"/>
          </a:xfrm>
        </p:spPr>
        <p:txBody>
          <a:bodyPr>
            <a:normAutofit/>
          </a:bodyPr>
          <a:lstStyle/>
          <a:p>
            <a:pPr algn="ctr"/>
            <a:r>
              <a:rPr lang="hu-HU" sz="2800" b="1" dirty="0"/>
              <a:t>Szövegfeldolgozási módszerek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20C15E8D-C8D4-4CE7-AED3-24FDDF66E6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1964" y="1819564"/>
            <a:ext cx="10603346" cy="483985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sz="2800" b="1" dirty="0"/>
              <a:t> ÁK3E módszer:</a:t>
            </a:r>
          </a:p>
          <a:p>
            <a:r>
              <a:rPr lang="hu-HU" sz="2400" dirty="0"/>
              <a:t>Áttekintés – Miről fog szólni a tananyag? (címmeditáció)</a:t>
            </a:r>
          </a:p>
          <a:p>
            <a:r>
              <a:rPr lang="hu-HU" sz="2400" dirty="0"/>
              <a:t>Kérdések megfogalmazása</a:t>
            </a:r>
          </a:p>
          <a:p>
            <a:r>
              <a:rPr lang="hu-HU" sz="2400" dirty="0"/>
              <a:t>Elolvasás – lehetőleg hangosan,( kulcsszavak, tételmondatok aláhúzása)</a:t>
            </a:r>
          </a:p>
          <a:p>
            <a:r>
              <a:rPr lang="hu-HU" sz="2400" dirty="0"/>
              <a:t>Elmondás (felmondás)- a kérdésekre adott válaszok megfogalmazásával</a:t>
            </a:r>
          </a:p>
          <a:p>
            <a:r>
              <a:rPr lang="hu-HU" sz="2400" dirty="0"/>
              <a:t>Ellenőrzés - problémás részek újra olvasása</a:t>
            </a:r>
          </a:p>
          <a:p>
            <a:endParaRPr lang="hu-HU" sz="2400" dirty="0"/>
          </a:p>
          <a:p>
            <a:pPr marL="0" indent="0">
              <a:buNone/>
            </a:pPr>
            <a:r>
              <a:rPr lang="hu-HU" sz="2400" dirty="0"/>
              <a:t>Kivonatkészítés- memóriavázlat eredményesebbé teszi a tanulást!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0153773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88D7916-A45A-48B9-873E-739950B6A8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600" y="554182"/>
            <a:ext cx="8945418" cy="988291"/>
          </a:xfrm>
        </p:spPr>
        <p:txBody>
          <a:bodyPr>
            <a:normAutofit/>
          </a:bodyPr>
          <a:lstStyle/>
          <a:p>
            <a:pPr algn="l"/>
            <a:r>
              <a:rPr lang="hu-HU" b="1" dirty="0"/>
              <a:t>A tanulás külső és belső feltételei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7B8CDCA7-F123-462A-8775-44C1DF6CC6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4873" y="1764144"/>
            <a:ext cx="11166763" cy="4784437"/>
          </a:xfrm>
        </p:spPr>
        <p:txBody>
          <a:bodyPr>
            <a:normAutofit fontScale="92500" lnSpcReduction="10000"/>
          </a:bodyPr>
          <a:lstStyle/>
          <a:p>
            <a:r>
              <a:rPr lang="hu-HU" sz="2400" dirty="0"/>
              <a:t>Legyen </a:t>
            </a:r>
            <a:r>
              <a:rPr lang="hu-HU" sz="2400" b="1" dirty="0"/>
              <a:t>rend</a:t>
            </a:r>
            <a:r>
              <a:rPr lang="hu-HU" sz="2400" dirty="0"/>
              <a:t> magad körül!</a:t>
            </a:r>
          </a:p>
          <a:p>
            <a:r>
              <a:rPr lang="hu-HU" sz="2400" b="1" dirty="0"/>
              <a:t>Pihenten </a:t>
            </a:r>
            <a:r>
              <a:rPr lang="hu-HU" sz="2400" dirty="0"/>
              <a:t>fogj hozzá a munkához!</a:t>
            </a:r>
          </a:p>
          <a:p>
            <a:r>
              <a:rPr lang="hu-HU" sz="2400" dirty="0"/>
              <a:t>Az agyműködéshez </a:t>
            </a:r>
            <a:r>
              <a:rPr lang="hu-HU" sz="2400" b="1" dirty="0"/>
              <a:t>friss levegő </a:t>
            </a:r>
            <a:r>
              <a:rPr lang="hu-HU" sz="2400" dirty="0"/>
              <a:t>és</a:t>
            </a:r>
          </a:p>
          <a:p>
            <a:pPr marL="0" indent="0">
              <a:buNone/>
            </a:pPr>
            <a:r>
              <a:rPr lang="hu-HU" sz="2400" dirty="0"/>
              <a:t>   megfelelő </a:t>
            </a:r>
            <a:r>
              <a:rPr lang="hu-HU" sz="2400" b="1" dirty="0"/>
              <a:t>táplálék</a:t>
            </a:r>
            <a:r>
              <a:rPr lang="hu-HU" sz="2400" dirty="0"/>
              <a:t> is szükséges.</a:t>
            </a:r>
          </a:p>
          <a:p>
            <a:r>
              <a:rPr lang="hu-HU" sz="2400" b="1" dirty="0"/>
              <a:t>Kényelmes</a:t>
            </a:r>
            <a:r>
              <a:rPr lang="hu-HU" sz="2400" dirty="0"/>
              <a:t>, ülő testhelyzet. </a:t>
            </a:r>
          </a:p>
          <a:p>
            <a:r>
              <a:rPr lang="hu-HU" sz="2400" dirty="0"/>
              <a:t>Elegendő </a:t>
            </a:r>
            <a:r>
              <a:rPr lang="hu-HU" sz="2400" b="1" dirty="0"/>
              <a:t>fény </a:t>
            </a:r>
            <a:r>
              <a:rPr lang="hu-HU" sz="2400" dirty="0"/>
              <a:t>legyen a szobádban!</a:t>
            </a:r>
          </a:p>
          <a:p>
            <a:r>
              <a:rPr lang="hu-HU" sz="2400" dirty="0"/>
              <a:t>Csinálj </a:t>
            </a:r>
            <a:r>
              <a:rPr lang="hu-HU" sz="2400" b="1" dirty="0"/>
              <a:t>kedvet</a:t>
            </a:r>
            <a:r>
              <a:rPr lang="hu-HU" sz="2400" dirty="0"/>
              <a:t> a tanuláshoz! Fogalmazd meg: miért fontos az neked!</a:t>
            </a:r>
          </a:p>
          <a:p>
            <a:r>
              <a:rPr lang="hu-HU" sz="2400" dirty="0"/>
              <a:t>Tervezd meg a tantárgyak </a:t>
            </a:r>
            <a:r>
              <a:rPr lang="hu-HU" sz="2400" b="1" dirty="0"/>
              <a:t>sorrendjét</a:t>
            </a:r>
            <a:r>
              <a:rPr lang="hu-HU" sz="2400" dirty="0"/>
              <a:t>! (Előre vedd a nehezebbeket!)</a:t>
            </a:r>
          </a:p>
          <a:p>
            <a:r>
              <a:rPr lang="hu-HU" sz="2400" b="1" dirty="0"/>
              <a:t>Oszd be </a:t>
            </a:r>
            <a:r>
              <a:rPr lang="hu-HU" sz="2400" dirty="0"/>
              <a:t>jól az idődet!</a:t>
            </a:r>
          </a:p>
          <a:p>
            <a:r>
              <a:rPr lang="hu-HU" sz="2400" dirty="0"/>
              <a:t>Tarts közben kisebb </a:t>
            </a:r>
            <a:r>
              <a:rPr lang="hu-HU" sz="2400" b="1" dirty="0"/>
              <a:t>szüneteket</a:t>
            </a:r>
            <a:r>
              <a:rPr lang="hu-HU" sz="2400" dirty="0"/>
              <a:t>!</a:t>
            </a:r>
          </a:p>
          <a:p>
            <a:r>
              <a:rPr lang="hu-HU" sz="2400" dirty="0"/>
              <a:t>Tanulás közben ne egyél!                 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5A4286A5-038B-4260-B123-C876882FF5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0005" y="1764144"/>
            <a:ext cx="2569580" cy="2377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4741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5A196DB-97FA-47C5-9D1E-799D7249D7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713445"/>
          </a:xfrm>
        </p:spPr>
        <p:txBody>
          <a:bodyPr>
            <a:normAutofit/>
          </a:bodyPr>
          <a:lstStyle/>
          <a:p>
            <a:pPr algn="ctr"/>
            <a:r>
              <a:rPr lang="hu-HU" sz="2800" b="1" dirty="0"/>
              <a:t>A gondolkodás fejlesztése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9CD0A358-8E50-46A6-BC0B-6B8E2B39A2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699492"/>
            <a:ext cx="9852891" cy="4519194"/>
          </a:xfrm>
        </p:spPr>
        <p:txBody>
          <a:bodyPr>
            <a:normAutofit/>
          </a:bodyPr>
          <a:lstStyle/>
          <a:p>
            <a:r>
              <a:rPr lang="hu-HU" sz="2400" b="1" dirty="0"/>
              <a:t>Gondolkozz</a:t>
            </a:r>
            <a:r>
              <a:rPr lang="hu-HU" sz="2400" dirty="0"/>
              <a:t> tanulás közben! </a:t>
            </a:r>
          </a:p>
          <a:p>
            <a:r>
              <a:rPr lang="hu-HU" sz="2400" b="1" dirty="0"/>
              <a:t>Kapcsold egységbe </a:t>
            </a:r>
            <a:r>
              <a:rPr lang="hu-HU" sz="2400" dirty="0"/>
              <a:t>az előzetes ismereteidet és az új információkat!</a:t>
            </a:r>
          </a:p>
          <a:p>
            <a:r>
              <a:rPr lang="hu-HU" sz="2400" dirty="0"/>
              <a:t>Tanulás közben tegyél fel </a:t>
            </a:r>
            <a:r>
              <a:rPr lang="hu-HU" sz="2400" b="1" dirty="0"/>
              <a:t>kérdéseket </a:t>
            </a:r>
            <a:r>
              <a:rPr lang="hu-HU" sz="2400" dirty="0"/>
              <a:t>a tananyaggal kapcsolatban!</a:t>
            </a:r>
          </a:p>
          <a:p>
            <a:r>
              <a:rPr lang="hu-HU" sz="2400" dirty="0"/>
              <a:t>Mindig ellenőrizz!</a:t>
            </a:r>
          </a:p>
          <a:p>
            <a:r>
              <a:rPr lang="hu-HU" sz="2400" b="1" dirty="0"/>
              <a:t>Fejlesztő feladatok megoldása</a:t>
            </a:r>
            <a:r>
              <a:rPr lang="hu-HU" sz="2400" dirty="0"/>
              <a:t>: </a:t>
            </a:r>
          </a:p>
          <a:p>
            <a:pPr marL="0" indent="0">
              <a:buNone/>
            </a:pPr>
            <a:r>
              <a:rPr lang="hu-HU" sz="2400" dirty="0"/>
              <a:t>   szókirakó, halmazalkotás, összehasonlítás, szabályjátékok,    </a:t>
            </a:r>
          </a:p>
          <a:p>
            <a:pPr marL="0" indent="0">
              <a:buNone/>
            </a:pPr>
            <a:r>
              <a:rPr lang="hu-HU" sz="2400" dirty="0"/>
              <a:t>   tartalomelmondás, megkezdett történet folytatása, történetírás adott </a:t>
            </a:r>
          </a:p>
          <a:p>
            <a:pPr marL="0" indent="0">
              <a:buNone/>
            </a:pPr>
            <a:r>
              <a:rPr lang="hu-HU" sz="2400" dirty="0"/>
              <a:t>   szavak felhasználásával, mérések, következtetések, logikai rejtvények,  </a:t>
            </a:r>
          </a:p>
          <a:p>
            <a:pPr marL="0" indent="0">
              <a:buNone/>
            </a:pPr>
            <a:r>
              <a:rPr lang="hu-HU" sz="2400" dirty="0"/>
              <a:t>   fejtörők.</a:t>
            </a:r>
          </a:p>
          <a:p>
            <a:endParaRPr lang="hu-HU" dirty="0"/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32816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4666FED-780A-4971-BE5E-A94C5C4D05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hu-HU" sz="2800" b="1" dirty="0"/>
              <a:t>Felhasznált irodalom</a:t>
            </a:r>
            <a:r>
              <a:rPr lang="hu-HU" dirty="0"/>
              <a:t>: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0D166FA6-D755-44B9-B86C-49B3C197BF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hu-HU" sz="2400" i="1" dirty="0"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https://szilady.net/diakelet/letoltheto-anyagok?download=40:tanulas-modszertana</a:t>
            </a:r>
            <a:endParaRPr lang="hu-HU" sz="2400" i="1" dirty="0"/>
          </a:p>
          <a:p>
            <a:r>
              <a:rPr lang="hu-HU" sz="2400" dirty="0"/>
              <a:t>https://gyerekbarat-tanulas.blog.hu/2009/03/19/gyerekbarat_tanulas_blog_hu_18</a:t>
            </a:r>
          </a:p>
          <a:p>
            <a:r>
              <a:rPr lang="hu-HU" sz="2400" dirty="0"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https://www.scribd.com/document/336100421/Oroszlany-Peter-A-tanulas-tanitasa-tanari-kezikonyv-pdf</a:t>
            </a:r>
            <a:endParaRPr lang="hu-HU" sz="2400" dirty="0"/>
          </a:p>
          <a:p>
            <a:r>
              <a:rPr lang="hu-HU" sz="2400" dirty="0" err="1"/>
              <a:t>Petkes</a:t>
            </a:r>
            <a:r>
              <a:rPr lang="hu-HU" sz="2400" dirty="0"/>
              <a:t> Csaba: Memóriatechnikák és tanulási módszerek</a:t>
            </a:r>
          </a:p>
          <a:p>
            <a:pPr marL="0" indent="0">
              <a:buNone/>
            </a:pPr>
            <a:r>
              <a:rPr lang="hu-HU" sz="2400" dirty="0"/>
              <a:t>   alkalmazásának lehetőségei az általános iskolában – előadás </a:t>
            </a:r>
            <a:r>
              <a:rPr lang="hu-HU" sz="2400" dirty="0" err="1"/>
              <a:t>anyaga</a:t>
            </a:r>
            <a:r>
              <a:rPr lang="hu-HU" sz="2400" dirty="0"/>
              <a:t> és  </a:t>
            </a:r>
          </a:p>
          <a:p>
            <a:pPr marL="0" indent="0">
              <a:buNone/>
            </a:pPr>
            <a:r>
              <a:rPr lang="hu-HU" sz="2400" dirty="0"/>
              <a:t>   mellékletei</a:t>
            </a:r>
          </a:p>
          <a:p>
            <a:r>
              <a:rPr lang="hu-HU" sz="2400" i="1" dirty="0"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www.eletharmonia.hu/</a:t>
            </a:r>
            <a:r>
              <a:rPr lang="hu-HU" sz="2400" i="1" dirty="0" err="1"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sites</a:t>
            </a:r>
            <a:r>
              <a:rPr lang="hu-HU" sz="2400" i="1" dirty="0"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/</a:t>
            </a:r>
            <a:r>
              <a:rPr lang="hu-HU" sz="2400" i="1" dirty="0" err="1"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default</a:t>
            </a:r>
            <a:r>
              <a:rPr lang="hu-HU" sz="2400" i="1" dirty="0"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/</a:t>
            </a:r>
            <a:r>
              <a:rPr lang="hu-HU" sz="2400" i="1" dirty="0" err="1"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files</a:t>
            </a:r>
            <a:r>
              <a:rPr lang="hu-HU" sz="2400" i="1" dirty="0"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/Tanulási%20módszerek.pdf</a:t>
            </a:r>
            <a:endParaRPr lang="hu-HU" sz="2400" i="1" dirty="0"/>
          </a:p>
          <a:p>
            <a:endParaRPr lang="hu-HU" dirty="0"/>
          </a:p>
          <a:p>
            <a:endParaRPr lang="hu-HU" dirty="0"/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2166612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>
            <a:extLst>
              <a:ext uri="{FF2B5EF4-FFF2-40B4-BE49-F238E27FC236}">
                <a16:creationId xmlns:a16="http://schemas.microsoft.com/office/drawing/2014/main" id="{4C48E466-8B14-441F-8C47-860A0663F9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071417"/>
            <a:ext cx="10998200" cy="567112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hu-HU" sz="4800" dirty="0"/>
              <a:t>KÖSZÖNÖM SZÉPEN A FIGYELMET! </a:t>
            </a:r>
          </a:p>
        </p:txBody>
      </p:sp>
      <p:pic>
        <p:nvPicPr>
          <p:cNvPr id="5" name="Kép 4" descr="A képen égbolt, személy látható&#10;&#10;A leírás teljesen megbízható">
            <a:extLst>
              <a:ext uri="{FF2B5EF4-FFF2-40B4-BE49-F238E27FC236}">
                <a16:creationId xmlns:a16="http://schemas.microsoft.com/office/drawing/2014/main" id="{279B64FA-05B2-4673-9CEA-B6D157343F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5959" y="1890531"/>
            <a:ext cx="6898512" cy="4477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3063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01733D9-1FA0-4068-ACC1-FBFBF97EAE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1673" y="775855"/>
            <a:ext cx="8903854" cy="840509"/>
          </a:xfrm>
        </p:spPr>
        <p:txBody>
          <a:bodyPr>
            <a:normAutofit/>
          </a:bodyPr>
          <a:lstStyle/>
          <a:p>
            <a:pPr algn="l"/>
            <a:r>
              <a:rPr lang="hu-HU" b="1" dirty="0"/>
              <a:t>Tanulási Típus - </a:t>
            </a:r>
            <a:r>
              <a:rPr lang="hu-HU" sz="2700" b="1" dirty="0"/>
              <a:t>egyéni tanulási módszer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326C9C91-8183-4BD6-A35A-6AA56CC3F1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1745" y="1754910"/>
            <a:ext cx="11471564" cy="483985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hu-HU" dirty="0"/>
          </a:p>
          <a:p>
            <a:r>
              <a:rPr lang="hu-HU" sz="2800" b="1" dirty="0"/>
              <a:t>Vizuális:</a:t>
            </a:r>
            <a:r>
              <a:rPr lang="hu-HU" sz="2800" dirty="0"/>
              <a:t> képek, ábrák, színek szerepe </a:t>
            </a:r>
          </a:p>
          <a:p>
            <a:r>
              <a:rPr lang="hu-HU" sz="2800" b="1" dirty="0"/>
              <a:t>Auditív:</a:t>
            </a:r>
            <a:r>
              <a:rPr lang="hu-HU" sz="2800" dirty="0"/>
              <a:t> hallás utáni tanulás, felmondás</a:t>
            </a:r>
          </a:p>
          <a:p>
            <a:r>
              <a:rPr lang="hu-HU" sz="2800" b="1" dirty="0"/>
              <a:t>Csend: </a:t>
            </a:r>
            <a:r>
              <a:rPr lang="hu-HU" sz="2800" dirty="0"/>
              <a:t>csak egyedül, csendben képes tanulni</a:t>
            </a:r>
          </a:p>
          <a:p>
            <a:r>
              <a:rPr lang="hu-HU" sz="2800" b="1" dirty="0"/>
              <a:t>Mozgásos</a:t>
            </a:r>
            <a:r>
              <a:rPr lang="hu-HU" sz="2800" dirty="0"/>
              <a:t>: leírom, lerajzolom, csinálom</a:t>
            </a:r>
          </a:p>
          <a:p>
            <a:r>
              <a:rPr lang="hu-HU" sz="2800" b="1" dirty="0"/>
              <a:t>Mechanikus</a:t>
            </a:r>
            <a:r>
              <a:rPr lang="hu-HU" sz="2800" dirty="0"/>
              <a:t>: szóról szóra tanulás (magolás)</a:t>
            </a:r>
          </a:p>
          <a:p>
            <a:r>
              <a:rPr lang="hu-HU" sz="2800" b="1" dirty="0"/>
              <a:t>Impulzív</a:t>
            </a:r>
            <a:r>
              <a:rPr lang="hu-HU" sz="2800" dirty="0"/>
              <a:t>: mozdulatok elsajátítása könnyebb, mint a szövegértés</a:t>
            </a:r>
          </a:p>
          <a:p>
            <a:r>
              <a:rPr lang="hu-HU" sz="2800" b="1" dirty="0"/>
              <a:t>Társas:</a:t>
            </a:r>
            <a:r>
              <a:rPr lang="hu-HU" sz="2800" dirty="0"/>
              <a:t> párban, kiscsoportban megbeszélve képes a tananyagot jól elsajátítani. 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6108173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AE9093E-110A-4BD6-9005-4159C6C880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2146" y="764373"/>
            <a:ext cx="9042400" cy="935118"/>
          </a:xfrm>
        </p:spPr>
        <p:txBody>
          <a:bodyPr>
            <a:normAutofit fontScale="90000"/>
          </a:bodyPr>
          <a:lstStyle/>
          <a:p>
            <a:r>
              <a:rPr lang="hu-HU" b="1" dirty="0"/>
              <a:t>A tanuláshoz szükséges képességek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CD60524E-E458-4C4E-8A66-76A5D32F98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998" y="1791853"/>
            <a:ext cx="11515437" cy="4738255"/>
          </a:xfrm>
        </p:spPr>
        <p:txBody>
          <a:bodyPr>
            <a:normAutofit/>
          </a:bodyPr>
          <a:lstStyle/>
          <a:p>
            <a:pPr fontAlgn="t"/>
            <a:r>
              <a:rPr lang="hu-HU" sz="2400" b="1" u="sng" dirty="0"/>
              <a:t>Koncentrálóképesség (figyelem):</a:t>
            </a:r>
            <a:r>
              <a:rPr lang="hu-HU" sz="2400" dirty="0"/>
              <a:t> mely minden szellemi munka alapfeltétele.</a:t>
            </a:r>
          </a:p>
          <a:p>
            <a:pPr fontAlgn="t"/>
            <a:r>
              <a:rPr lang="hu-HU" sz="2400" b="1" u="sng" dirty="0"/>
              <a:t>Beszédképesség:</a:t>
            </a:r>
            <a:r>
              <a:rPr lang="hu-HU" sz="2400" dirty="0"/>
              <a:t> ezen belül a tiszta beszéd, a szókincs, az írásbeli és szóbeli kifejezőképesség, melyek  gyermekünk gondolatainak világos és érthető megfogalmazását teszik lehetővé.</a:t>
            </a:r>
          </a:p>
          <a:p>
            <a:pPr fontAlgn="t"/>
            <a:r>
              <a:rPr lang="hu-HU" sz="2400" b="1" u="sng" dirty="0"/>
              <a:t>Hatékony olvasás képessége:</a:t>
            </a:r>
            <a:r>
              <a:rPr lang="hu-HU" sz="2400" dirty="0"/>
              <a:t> a haladás gyorsasága és a megértés pontossága.</a:t>
            </a:r>
          </a:p>
          <a:p>
            <a:pPr fontAlgn="t"/>
            <a:r>
              <a:rPr lang="hu-HU" sz="2400" b="1" u="sng" dirty="0"/>
              <a:t>Emlékezőképesség:</a:t>
            </a:r>
            <a:r>
              <a:rPr lang="hu-HU" sz="2400" dirty="0"/>
              <a:t> mellyel a megszerzett tudás őrizhető meg.</a:t>
            </a:r>
          </a:p>
          <a:p>
            <a:pPr fontAlgn="t"/>
            <a:r>
              <a:rPr lang="hu-HU" sz="2400" b="1" u="sng" dirty="0"/>
              <a:t>Gondolkodóképesség:</a:t>
            </a:r>
            <a:r>
              <a:rPr lang="hu-HU" sz="2400" dirty="0"/>
              <a:t> a problémák felismerésében, megoldásában való jártasságot és az alkotó gondolkodást jelenti.</a:t>
            </a:r>
          </a:p>
          <a:p>
            <a:pPr fontAlgn="t"/>
            <a:r>
              <a:rPr lang="hu-HU" sz="2400" b="1" u="sng" dirty="0"/>
              <a:t>Tájékozódóképesség:</a:t>
            </a:r>
            <a:r>
              <a:rPr lang="hu-HU" sz="2400" dirty="0"/>
              <a:t> eligazodás a tudás világának információs özönében.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3031851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EA02BA4-7B42-4634-91EA-6DE25533B4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0982" y="764373"/>
            <a:ext cx="8358910" cy="805809"/>
          </a:xfrm>
        </p:spPr>
        <p:txBody>
          <a:bodyPr>
            <a:normAutofit/>
          </a:bodyPr>
          <a:lstStyle/>
          <a:p>
            <a:pPr algn="ctr"/>
            <a:r>
              <a:rPr lang="hu-HU" dirty="0"/>
              <a:t>  </a:t>
            </a:r>
            <a:r>
              <a:rPr lang="hu-HU" b="1" dirty="0"/>
              <a:t>Figyelemfejlesztő feladatok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95E3B395-E8FB-482C-BE16-34DDB41B73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3418" y="1570182"/>
            <a:ext cx="11379200" cy="5089236"/>
          </a:xfrm>
        </p:spPr>
        <p:txBody>
          <a:bodyPr>
            <a:normAutofit/>
          </a:bodyPr>
          <a:lstStyle/>
          <a:p>
            <a:r>
              <a:rPr lang="hu-HU" sz="2400" b="1" dirty="0"/>
              <a:t>Mi változott? </a:t>
            </a:r>
            <a:r>
              <a:rPr lang="hu-HU" sz="2400" dirty="0"/>
              <a:t>( Pl. Tárgyak sorrendjének megváltoztatása.)</a:t>
            </a:r>
          </a:p>
          <a:p>
            <a:r>
              <a:rPr lang="hu-HU" sz="2400" b="1" dirty="0"/>
              <a:t>Kakukktojás keresése </a:t>
            </a:r>
            <a:r>
              <a:rPr lang="hu-HU" sz="2400" dirty="0"/>
              <a:t>(Pl.: A felsorolt szavak közül mi nem tartozik a sorba?)</a:t>
            </a:r>
          </a:p>
          <a:p>
            <a:r>
              <a:rPr lang="hu-HU" sz="2400" b="1" dirty="0"/>
              <a:t>Különbségek keresése </a:t>
            </a:r>
            <a:r>
              <a:rPr lang="hu-HU" sz="2400" dirty="0"/>
              <a:t>(Pl.: Két azonosnak tűnő kép részletei között mi az eltérés?)</a:t>
            </a:r>
          </a:p>
          <a:p>
            <a:r>
              <a:rPr lang="hu-HU" sz="2400" b="1" dirty="0"/>
              <a:t>Képrészlet pontos megfigyelése </a:t>
            </a:r>
            <a:r>
              <a:rPr lang="hu-HU" sz="2400" dirty="0"/>
              <a:t>(Pl.: igaz-hamis állítások, vagy részletek felidézése.)</a:t>
            </a:r>
          </a:p>
          <a:p>
            <a:r>
              <a:rPr lang="hu-HU" sz="2400" b="1" dirty="0"/>
              <a:t>Jelkeresés, hibakeresés, szókeresés</a:t>
            </a:r>
            <a:r>
              <a:rPr lang="hu-HU" sz="2400" dirty="0"/>
              <a:t> (Pl. :Kiemelt szám, jel, betű, vagy szó keresése a felsorolásban.)</a:t>
            </a:r>
          </a:p>
          <a:p>
            <a:r>
              <a:rPr lang="hu-HU" sz="2400" b="1" dirty="0"/>
              <a:t>Szógyűjtés adott kezdőbetűvel </a:t>
            </a:r>
            <a:r>
              <a:rPr lang="hu-HU" sz="2400" dirty="0"/>
              <a:t>(Pl.: szólánc adott magánhangzóval, vagy mássalhangzóval)</a:t>
            </a:r>
          </a:p>
          <a:p>
            <a:r>
              <a:rPr lang="hu-HU" sz="2400" b="1" dirty="0"/>
              <a:t>Osztott figyelem fejlesztése </a:t>
            </a:r>
            <a:r>
              <a:rPr lang="hu-HU" sz="2400" dirty="0"/>
              <a:t>(Pl.: Szöveg hallgatása közben más típusú feladat végzése.)</a:t>
            </a:r>
          </a:p>
        </p:txBody>
      </p:sp>
    </p:spTree>
    <p:extLst>
      <p:ext uri="{BB962C8B-B14F-4D97-AF65-F5344CB8AC3E}">
        <p14:creationId xmlns:p14="http://schemas.microsoft.com/office/powerpoint/2010/main" val="29461712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07027B5-252C-4B37-BBA4-E0F928D2CD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3128" y="761999"/>
            <a:ext cx="8654472" cy="955965"/>
          </a:xfrm>
        </p:spPr>
        <p:txBody>
          <a:bodyPr/>
          <a:lstStyle/>
          <a:p>
            <a:pPr algn="l"/>
            <a:r>
              <a:rPr lang="hu-HU" b="1" dirty="0"/>
              <a:t>Figyelemfejlesztő feladatok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1F282868-DFCB-4475-A53C-7F3FB7CCBD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5709" y="1717964"/>
            <a:ext cx="3606523" cy="711200"/>
          </a:xfrm>
        </p:spPr>
        <p:txBody>
          <a:bodyPr/>
          <a:lstStyle/>
          <a:p>
            <a:r>
              <a:rPr lang="hu-HU" b="1" dirty="0"/>
              <a:t>Különbségek keresése</a:t>
            </a:r>
            <a:endParaRPr lang="hu-HU" dirty="0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C1A6EBFB-74EA-4913-AEA2-1EB6CE450FE6}"/>
              </a:ext>
            </a:extLst>
          </p:cNvPr>
          <p:cNvSpPr>
            <a:spLocks noGrp="1"/>
          </p:cNvSpPr>
          <p:nvPr>
            <p:ph type="body" sz="half" idx="15"/>
          </p:nvPr>
        </p:nvSpPr>
        <p:spPr>
          <a:xfrm>
            <a:off x="535709" y="2673929"/>
            <a:ext cx="3456431" cy="3544768"/>
          </a:xfrm>
        </p:spPr>
        <p:txBody>
          <a:bodyPr/>
          <a:lstStyle/>
          <a:p>
            <a:endParaRPr lang="hu-HU" dirty="0"/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43AC728A-1E3F-4A6F-A111-5E25C16FD6D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368800" y="1717965"/>
            <a:ext cx="3456432" cy="711200"/>
          </a:xfrm>
        </p:spPr>
        <p:txBody>
          <a:bodyPr/>
          <a:lstStyle/>
          <a:p>
            <a:r>
              <a:rPr lang="hu-HU" b="1" dirty="0"/>
              <a:t>Képrészlet pontos megfigyelése</a:t>
            </a:r>
            <a:endParaRPr lang="hu-HU" dirty="0"/>
          </a:p>
        </p:txBody>
      </p:sp>
      <p:sp>
        <p:nvSpPr>
          <p:cNvPr id="6" name="Szöveg helye 5">
            <a:extLst>
              <a:ext uri="{FF2B5EF4-FFF2-40B4-BE49-F238E27FC236}">
                <a16:creationId xmlns:a16="http://schemas.microsoft.com/office/drawing/2014/main" id="{8AB4EED7-7E58-4620-883E-5292F8F988DA}"/>
              </a:ext>
            </a:extLst>
          </p:cNvPr>
          <p:cNvSpPr>
            <a:spLocks noGrp="1"/>
          </p:cNvSpPr>
          <p:nvPr>
            <p:ph type="body" sz="half" idx="16"/>
          </p:nvPr>
        </p:nvSpPr>
        <p:spPr>
          <a:xfrm>
            <a:off x="4366858" y="2673917"/>
            <a:ext cx="3456432" cy="3544768"/>
          </a:xfrm>
        </p:spPr>
        <p:txBody>
          <a:bodyPr/>
          <a:lstStyle/>
          <a:p>
            <a:endParaRPr lang="hu-HU" dirty="0"/>
          </a:p>
        </p:txBody>
      </p:sp>
      <p:sp>
        <p:nvSpPr>
          <p:cNvPr id="7" name="Szöveg helye 6">
            <a:extLst>
              <a:ext uri="{FF2B5EF4-FFF2-40B4-BE49-F238E27FC236}">
                <a16:creationId xmlns:a16="http://schemas.microsoft.com/office/drawing/2014/main" id="{437DDB01-8E7C-42C0-A132-013C59D3CA1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051800" y="1717964"/>
            <a:ext cx="3456432" cy="711200"/>
          </a:xfrm>
        </p:spPr>
        <p:txBody>
          <a:bodyPr/>
          <a:lstStyle/>
          <a:p>
            <a:r>
              <a:rPr lang="hu-HU" sz="2000" b="1" dirty="0"/>
              <a:t>Jelkeresés, hibakeresés, szókeresés</a:t>
            </a:r>
            <a:endParaRPr lang="hu-HU" sz="2000" dirty="0"/>
          </a:p>
        </p:txBody>
      </p:sp>
      <p:sp>
        <p:nvSpPr>
          <p:cNvPr id="8" name="Szöveg helye 7">
            <a:extLst>
              <a:ext uri="{FF2B5EF4-FFF2-40B4-BE49-F238E27FC236}">
                <a16:creationId xmlns:a16="http://schemas.microsoft.com/office/drawing/2014/main" id="{56DF0D78-C9F4-42B4-8EBF-7345A8D9C9F4}"/>
              </a:ext>
            </a:extLst>
          </p:cNvPr>
          <p:cNvSpPr>
            <a:spLocks noGrp="1"/>
          </p:cNvSpPr>
          <p:nvPr>
            <p:ph type="body" sz="half" idx="17"/>
          </p:nvPr>
        </p:nvSpPr>
        <p:spPr>
          <a:xfrm>
            <a:off x="8051801" y="2673917"/>
            <a:ext cx="3456431" cy="3544780"/>
          </a:xfrm>
        </p:spPr>
        <p:txBody>
          <a:bodyPr/>
          <a:lstStyle/>
          <a:p>
            <a:endParaRPr lang="hu-HU" dirty="0"/>
          </a:p>
        </p:txBody>
      </p:sp>
      <p:pic>
        <p:nvPicPr>
          <p:cNvPr id="14" name="Kép 13">
            <a:extLst>
              <a:ext uri="{FF2B5EF4-FFF2-40B4-BE49-F238E27FC236}">
                <a16:creationId xmlns:a16="http://schemas.microsoft.com/office/drawing/2014/main" id="{E6CEA019-CA22-4837-9BCC-B9D4FF0388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51800" y="2673917"/>
            <a:ext cx="3456431" cy="3544768"/>
          </a:xfrm>
          <a:prstGeom prst="rect">
            <a:avLst/>
          </a:prstGeom>
        </p:spPr>
      </p:pic>
      <p:pic>
        <p:nvPicPr>
          <p:cNvPr id="10" name="Kép 9" descr="A képen beltéri látható&#10;&#10;A leírás nagyon megbízható">
            <a:extLst>
              <a:ext uri="{FF2B5EF4-FFF2-40B4-BE49-F238E27FC236}">
                <a16:creationId xmlns:a16="http://schemas.microsoft.com/office/drawing/2014/main" id="{ABF4F55B-DD60-42B2-BFA1-78B3196959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6858" y="2673917"/>
            <a:ext cx="3456432" cy="3323095"/>
          </a:xfrm>
          <a:prstGeom prst="rect">
            <a:avLst/>
          </a:prstGeom>
        </p:spPr>
      </p:pic>
      <p:pic>
        <p:nvPicPr>
          <p:cNvPr id="12" name="Kép 11" descr="A képen szöveg látható&#10;&#10;A leírás teljesen megbízható">
            <a:extLst>
              <a:ext uri="{FF2B5EF4-FFF2-40B4-BE49-F238E27FC236}">
                <a16:creationId xmlns:a16="http://schemas.microsoft.com/office/drawing/2014/main" id="{6112FEB0-0985-4565-964C-5A8B53EE4A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709" y="2673917"/>
            <a:ext cx="2881746" cy="3581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5122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9D65BAA-E5C0-47FA-BB0F-87C784B5F3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5855" y="764373"/>
            <a:ext cx="6908800" cy="972063"/>
          </a:xfrm>
        </p:spPr>
        <p:txBody>
          <a:bodyPr>
            <a:normAutofit/>
          </a:bodyPr>
          <a:lstStyle/>
          <a:p>
            <a:pPr algn="l"/>
            <a:r>
              <a:rPr lang="hu-HU" b="1" dirty="0"/>
              <a:t>Beszédkészség fejlesztése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C485097F-D7FB-4607-ADC1-3256961E5A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817" y="1736436"/>
            <a:ext cx="11286837" cy="4867564"/>
          </a:xfrm>
        </p:spPr>
        <p:txBody>
          <a:bodyPr>
            <a:normAutofit/>
          </a:bodyPr>
          <a:lstStyle/>
          <a:p>
            <a:r>
              <a:rPr lang="hu-HU" sz="2800" dirty="0"/>
              <a:t>Nem lehet elég korán elkezdeni! – </a:t>
            </a:r>
            <a:r>
              <a:rPr lang="hu-HU" sz="2800" b="1" dirty="0"/>
              <a:t>Meseolvasás,</a:t>
            </a:r>
            <a:r>
              <a:rPr lang="hu-HU" sz="2800" dirty="0"/>
              <a:t> mondókák, versek tanulása, </a:t>
            </a:r>
            <a:r>
              <a:rPr lang="hu-HU" sz="2800" b="1" dirty="0"/>
              <a:t>beszélgetés </a:t>
            </a:r>
            <a:r>
              <a:rPr lang="hu-HU" sz="2800" dirty="0"/>
              <a:t>a gyermekkel az élményeiről, problémáiról.</a:t>
            </a:r>
          </a:p>
          <a:p>
            <a:r>
              <a:rPr lang="hu-HU" sz="2800" b="1" dirty="0"/>
              <a:t>Történetszövés</a:t>
            </a:r>
            <a:r>
              <a:rPr lang="hu-HU" sz="2800" dirty="0"/>
              <a:t>: „Folytasd a megkezdett történetet!”</a:t>
            </a:r>
          </a:p>
          <a:p>
            <a:r>
              <a:rPr lang="hu-HU" sz="2800" b="1" dirty="0"/>
              <a:t>Történetalkotás adott szavakból</a:t>
            </a:r>
            <a:r>
              <a:rPr lang="hu-HU" sz="2800" dirty="0"/>
              <a:t>: „Foglald történetbe a szavakat!” (Stílusok)</a:t>
            </a:r>
          </a:p>
          <a:p>
            <a:r>
              <a:rPr lang="hu-HU" sz="2800" dirty="0"/>
              <a:t>Tananyag </a:t>
            </a:r>
            <a:r>
              <a:rPr lang="hu-HU" sz="2800" b="1" dirty="0"/>
              <a:t>felmondása</a:t>
            </a:r>
            <a:r>
              <a:rPr lang="hu-HU" sz="2800" dirty="0"/>
              <a:t> kulcsszavak és tételmondatok segítségével.</a:t>
            </a:r>
          </a:p>
          <a:p>
            <a:r>
              <a:rPr lang="hu-HU" sz="2800" dirty="0"/>
              <a:t>Film, vagy olvasott könyv </a:t>
            </a:r>
            <a:r>
              <a:rPr lang="hu-HU" sz="2800" b="1" dirty="0"/>
              <a:t>tartalmának </a:t>
            </a:r>
            <a:r>
              <a:rPr lang="hu-HU" sz="2800" dirty="0"/>
              <a:t>elmesélése.</a:t>
            </a:r>
          </a:p>
          <a:p>
            <a:r>
              <a:rPr lang="hu-HU" sz="2800" b="1" dirty="0"/>
              <a:t>Szómagyarázat</a:t>
            </a:r>
            <a:r>
              <a:rPr lang="hu-HU" sz="2800" dirty="0"/>
              <a:t> készítése.</a:t>
            </a:r>
          </a:p>
          <a:p>
            <a:endParaRPr lang="hu-HU" dirty="0"/>
          </a:p>
          <a:p>
            <a:endParaRPr lang="hu-HU" dirty="0"/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050684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C3F4D01-BBF4-4900-908A-7A9A9A7B75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0073" y="764373"/>
            <a:ext cx="8846127" cy="1138318"/>
          </a:xfrm>
        </p:spPr>
        <p:txBody>
          <a:bodyPr>
            <a:normAutofit/>
          </a:bodyPr>
          <a:lstStyle/>
          <a:p>
            <a:r>
              <a:rPr lang="hu-HU" b="1" dirty="0"/>
              <a:t>Az olvasási képesség fejlesztése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6E2948B4-8F85-443C-8B0F-2FC284A248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2582" y="1811206"/>
            <a:ext cx="11166763" cy="4925259"/>
          </a:xfrm>
        </p:spPr>
        <p:txBody>
          <a:bodyPr>
            <a:normAutofit/>
          </a:bodyPr>
          <a:lstStyle/>
          <a:p>
            <a:r>
              <a:rPr lang="hu-HU" sz="2800" b="1" dirty="0"/>
              <a:t>Az olvasás fajtái:</a:t>
            </a:r>
          </a:p>
          <a:p>
            <a:pPr marL="0" indent="0">
              <a:buNone/>
            </a:pPr>
            <a:endParaRPr lang="hu-HU" sz="2400" b="1" dirty="0"/>
          </a:p>
          <a:p>
            <a:pPr marL="0" indent="0">
              <a:buNone/>
            </a:pPr>
            <a:r>
              <a:rPr lang="hu-HU" sz="2400" b="1" dirty="0"/>
              <a:t>         </a:t>
            </a:r>
            <a:r>
              <a:rPr lang="hu-HU" sz="2400" dirty="0"/>
              <a:t>- elmélyült, meditatív olvasás</a:t>
            </a:r>
          </a:p>
          <a:p>
            <a:pPr marL="0" indent="0">
              <a:buNone/>
            </a:pPr>
            <a:r>
              <a:rPr lang="hu-HU" sz="2400" dirty="0"/>
              <a:t>         - elemző olvasás</a:t>
            </a:r>
          </a:p>
          <a:p>
            <a:pPr marL="0" indent="0">
              <a:buNone/>
            </a:pPr>
            <a:r>
              <a:rPr lang="hu-HU" sz="2400" dirty="0"/>
              <a:t>         - könnyed, szórakoztató olvasás</a:t>
            </a:r>
          </a:p>
          <a:p>
            <a:pPr marL="0" indent="0">
              <a:buNone/>
            </a:pPr>
            <a:r>
              <a:rPr lang="hu-HU" sz="2400" dirty="0"/>
              <a:t>         - tájékozódó olvasás (gyors, felszínes, átfutó)</a:t>
            </a:r>
          </a:p>
          <a:p>
            <a:pPr marL="0" indent="0">
              <a:buNone/>
            </a:pPr>
            <a:r>
              <a:rPr lang="hu-HU" sz="2400" dirty="0"/>
              <a:t>         - gondolatolvasás ( mögöttes tartalom, lényeg megragadása)</a:t>
            </a:r>
          </a:p>
          <a:p>
            <a:pPr marL="0" indent="0">
              <a:buNone/>
            </a:pPr>
            <a:r>
              <a:rPr lang="hu-HU" sz="2400" dirty="0"/>
              <a:t>         - kereső olvasás (gyors, átfutó, információkereső)</a:t>
            </a:r>
          </a:p>
          <a:p>
            <a:pPr marL="0" indent="0">
              <a:buNone/>
            </a:pPr>
            <a:r>
              <a:rPr lang="hu-HU" sz="2400" dirty="0"/>
              <a:t>         - dinamikus (hatékony olvasás)-megértésre koncentrál</a:t>
            </a: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EB9989DD-1E52-4570-ACCB-300FE2C88A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9680" y="1902691"/>
            <a:ext cx="3620811" cy="2715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0310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F8322DE-1BF2-45F5-A472-587E778C7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8109" y="318656"/>
            <a:ext cx="5477164" cy="1186871"/>
          </a:xfrm>
        </p:spPr>
        <p:txBody>
          <a:bodyPr>
            <a:normAutofit/>
          </a:bodyPr>
          <a:lstStyle/>
          <a:p>
            <a:pPr algn="l"/>
            <a:r>
              <a:rPr lang="hu-HU" b="1" dirty="0"/>
              <a:t>Emlékezetfejlesztés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06578599-41A4-4F8B-B33C-FA4ABCFBA1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5635" y="1764145"/>
            <a:ext cx="11351491" cy="4775199"/>
          </a:xfrm>
        </p:spPr>
        <p:txBody>
          <a:bodyPr>
            <a:normAutofit fontScale="92500" lnSpcReduction="10000"/>
          </a:bodyPr>
          <a:lstStyle/>
          <a:p>
            <a:r>
              <a:rPr lang="hu-HU" sz="2800" b="1" dirty="0"/>
              <a:t>Auditív memória fejlesztése:</a:t>
            </a:r>
          </a:p>
          <a:p>
            <a:pPr marL="0" indent="0">
              <a:buNone/>
            </a:pPr>
            <a:endParaRPr lang="hu-HU" b="1" dirty="0"/>
          </a:p>
          <a:p>
            <a:pPr marL="0" indent="0">
              <a:buNone/>
            </a:pPr>
            <a:r>
              <a:rPr lang="hu-HU" sz="2800" dirty="0"/>
              <a:t>   - szósor, számsor megjegyzése, visszamondása</a:t>
            </a:r>
          </a:p>
          <a:p>
            <a:pPr marL="0" indent="0">
              <a:buNone/>
            </a:pPr>
            <a:r>
              <a:rPr lang="hu-HU" sz="2800" dirty="0"/>
              <a:t>   - memóriajáték szavakkal- szólánc megjegyzése</a:t>
            </a:r>
          </a:p>
          <a:p>
            <a:pPr marL="0" indent="0">
              <a:buNone/>
            </a:pPr>
            <a:endParaRPr lang="hu-HU" dirty="0"/>
          </a:p>
          <a:p>
            <a:r>
              <a:rPr lang="hu-HU" sz="3000" b="1" dirty="0"/>
              <a:t>Vizuális memória fejlesztése:</a:t>
            </a:r>
            <a:endParaRPr lang="hu-HU" b="1" dirty="0"/>
          </a:p>
          <a:p>
            <a:pPr marL="0" indent="0">
              <a:buNone/>
            </a:pPr>
            <a:r>
              <a:rPr lang="hu-HU" dirty="0"/>
              <a:t>  </a:t>
            </a:r>
            <a:r>
              <a:rPr lang="hu-HU" sz="2800" dirty="0"/>
              <a:t>- képek, ábrák sorrendjének, nevének megjegyzése</a:t>
            </a:r>
          </a:p>
          <a:p>
            <a:pPr marL="0" indent="0">
              <a:buNone/>
            </a:pPr>
            <a:r>
              <a:rPr lang="hu-HU" sz="2800" dirty="0"/>
              <a:t>  - zavaró háttérben számok megfigyelése, megjegyzése</a:t>
            </a:r>
          </a:p>
          <a:p>
            <a:pPr marL="0" indent="0">
              <a:buNone/>
            </a:pPr>
            <a:r>
              <a:rPr lang="hu-HU" sz="2800" dirty="0"/>
              <a:t>  - arc-név memorizálása</a:t>
            </a:r>
          </a:p>
          <a:p>
            <a:pPr marL="0" indent="0">
              <a:buNone/>
            </a:pPr>
            <a:r>
              <a:rPr lang="hu-HU" sz="2800" dirty="0"/>
              <a:t>  - memóriakampók használata </a:t>
            </a:r>
          </a:p>
          <a:p>
            <a:pPr marL="0" indent="0">
              <a:buNone/>
            </a:pPr>
            <a:endParaRPr lang="hu-HU" sz="2800" dirty="0"/>
          </a:p>
          <a:p>
            <a:pPr marL="0" indent="0">
              <a:buNone/>
            </a:pPr>
            <a:endParaRPr lang="hu-HU" sz="2800" dirty="0"/>
          </a:p>
          <a:p>
            <a:pPr marL="0" indent="0">
              <a:buNone/>
            </a:pPr>
            <a:endParaRPr lang="hu-HU" sz="2800" dirty="0"/>
          </a:p>
        </p:txBody>
      </p:sp>
    </p:spTree>
    <p:extLst>
      <p:ext uri="{BB962C8B-B14F-4D97-AF65-F5344CB8AC3E}">
        <p14:creationId xmlns:p14="http://schemas.microsoft.com/office/powerpoint/2010/main" val="389225389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zappan">
  <a:themeElements>
    <a:clrScheme name="Szappan">
      <a:dk1>
        <a:sysClr val="windowText" lastClr="000000"/>
      </a:dk1>
      <a:lt1>
        <a:sysClr val="window" lastClr="FFFFFF"/>
      </a:lt1>
      <a:dk2>
        <a:srgbClr val="736059"/>
      </a:dk2>
      <a:lt2>
        <a:srgbClr val="E7E0C7"/>
      </a:lt2>
      <a:accent1>
        <a:srgbClr val="92B0C8"/>
      </a:accent1>
      <a:accent2>
        <a:srgbClr val="E37C3D"/>
      </a:accent2>
      <a:accent3>
        <a:srgbClr val="A5AB81"/>
      </a:accent3>
      <a:accent4>
        <a:srgbClr val="E9B635"/>
      </a:accent4>
      <a:accent5>
        <a:srgbClr val="7BA79D"/>
      </a:accent5>
      <a:accent6>
        <a:srgbClr val="968C8C"/>
      </a:accent6>
      <a:hlink>
        <a:srgbClr val="F7A115"/>
      </a:hlink>
      <a:folHlink>
        <a:srgbClr val="969696"/>
      </a:folHlink>
    </a:clrScheme>
    <a:fontScheme name="Szappan">
      <a:majorFont>
        <a:latin typeface="Garamond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zappa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3F20CFC1-E34F-405B-AA49-5BE0E194F1B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TM03457510[[fn=Savon]]</Template>
  <TotalTime>263</TotalTime>
  <Words>903</Words>
  <Application>Microsoft Office PowerPoint</Application>
  <PresentationFormat>Szélesvásznú</PresentationFormat>
  <Paragraphs>178</Paragraphs>
  <Slides>22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3</vt:i4>
      </vt:variant>
      <vt:variant>
        <vt:lpstr>Téma</vt:lpstr>
      </vt:variant>
      <vt:variant>
        <vt:i4>1</vt:i4>
      </vt:variant>
      <vt:variant>
        <vt:lpstr>Diacímek</vt:lpstr>
      </vt:variant>
      <vt:variant>
        <vt:i4>22</vt:i4>
      </vt:variant>
    </vt:vector>
  </HeadingPairs>
  <TitlesOfParts>
    <vt:vector size="26" baseType="lpstr">
      <vt:lpstr>Calibri</vt:lpstr>
      <vt:lpstr>Garamond</vt:lpstr>
      <vt:lpstr>Times New Roman</vt:lpstr>
      <vt:lpstr>Szappan</vt:lpstr>
      <vt:lpstr>Tanulásmódszertan </vt:lpstr>
      <vt:lpstr>A tanulás külső és belső feltételei</vt:lpstr>
      <vt:lpstr>Tanulási Típus - egyéni tanulási módszer</vt:lpstr>
      <vt:lpstr>A tanuláshoz szükséges képességek</vt:lpstr>
      <vt:lpstr>  Figyelemfejlesztő feladatok</vt:lpstr>
      <vt:lpstr>Figyelemfejlesztő feladatok</vt:lpstr>
      <vt:lpstr>Beszédkészség fejlesztése</vt:lpstr>
      <vt:lpstr>Az olvasási képesség fejlesztése</vt:lpstr>
      <vt:lpstr>Emlékezetfejlesztés</vt:lpstr>
      <vt:lpstr>Vizuális memória fejlesztése</vt:lpstr>
      <vt:lpstr>Vizuális memória fejlesztése</vt:lpstr>
      <vt:lpstr>A hatékony tanulást segítő tanácsok</vt:lpstr>
      <vt:lpstr>  Tanulást segítő módszerek, eszközök</vt:lpstr>
      <vt:lpstr>           Tanulást segítő módszerek, eszközök  </vt:lpstr>
      <vt:lpstr>             Tanulást segítő módszerek, eszközök</vt:lpstr>
      <vt:lpstr>Vázlatkészítési módszerek</vt:lpstr>
      <vt:lpstr>Vázlatkészítési módszerek</vt:lpstr>
      <vt:lpstr>Vázlatkészítési módszerek</vt:lpstr>
      <vt:lpstr>Szövegfeldolgozási módszerek</vt:lpstr>
      <vt:lpstr>A gondolkodás fejlesztése</vt:lpstr>
      <vt:lpstr>Felhasznált irodalom: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Tanulásmódszertan</dc:title>
  <dc:creator>tarnotam 2</dc:creator>
  <cp:lastModifiedBy>Tarnócziné Csahóczi Tímea</cp:lastModifiedBy>
  <cp:revision>49</cp:revision>
  <dcterms:created xsi:type="dcterms:W3CDTF">2018-09-30T06:54:23Z</dcterms:created>
  <dcterms:modified xsi:type="dcterms:W3CDTF">2019-11-19T07:28:06Z</dcterms:modified>
</cp:coreProperties>
</file>